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8" r:id="rId1"/>
  </p:sldMasterIdLst>
  <p:sldIdLst>
    <p:sldId id="256" r:id="rId2"/>
    <p:sldId id="257" r:id="rId3"/>
    <p:sldId id="259" r:id="rId4"/>
    <p:sldId id="258" r:id="rId5"/>
    <p:sldId id="261" r:id="rId6"/>
    <p:sldId id="262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96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262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1062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941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036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187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992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187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2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145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370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5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2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24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603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49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830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CDE725-57B8-47B0-9577-C9F72B0925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400" i="1"/>
              <a:t>Protinávrh </a:t>
            </a:r>
            <a:r>
              <a:rPr lang="cs-CZ" sz="3400" i="1" dirty="0"/>
              <a:t>úprav dokumentů ČSTS </a:t>
            </a:r>
            <a:br>
              <a:rPr lang="cs-CZ" sz="3400" i="1" dirty="0"/>
            </a:br>
            <a:br>
              <a:rPr lang="cs-CZ" sz="3400" i="1" dirty="0"/>
            </a:br>
            <a:endParaRPr lang="cs-CZ" sz="3400" i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2DC510-4EF9-4778-9414-9F1BB106C8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8700623" cy="1096899"/>
          </a:xfrm>
        </p:spPr>
        <p:txBody>
          <a:bodyPr>
            <a:normAutofit/>
          </a:bodyPr>
          <a:lstStyle/>
          <a:p>
            <a:r>
              <a:rPr lang="cs-CZ" i="1" cap="none" dirty="0">
                <a:solidFill>
                  <a:schemeClr val="tx1"/>
                </a:solidFill>
              </a:rPr>
              <a:t>Předkladatel protinávrhu: Divize č.14</a:t>
            </a:r>
          </a:p>
        </p:txBody>
      </p:sp>
    </p:spTree>
    <p:extLst>
      <p:ext uri="{BB962C8B-B14F-4D97-AF65-F5344CB8AC3E}">
        <p14:creationId xmlns:p14="http://schemas.microsoft.com/office/powerpoint/2010/main" val="10411323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F26A3-0911-455F-82EE-13C51F8E7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853440"/>
          </a:xfrm>
        </p:spPr>
        <p:txBody>
          <a:bodyPr/>
          <a:lstStyle/>
          <a:p>
            <a:r>
              <a:rPr lang="cs-CZ" dirty="0"/>
              <a:t>Úpravy stanov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54DCE3-1D86-45E2-9667-33FD04629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80931"/>
            <a:ext cx="10131425" cy="4410269"/>
          </a:xfrm>
        </p:spPr>
        <p:txBody>
          <a:bodyPr>
            <a:normAutofit/>
          </a:bodyPr>
          <a:lstStyle/>
          <a:p>
            <a:r>
              <a:rPr lang="cs-CZ" sz="1200" b="1" dirty="0">
                <a:solidFill>
                  <a:schemeClr val="tx1"/>
                </a:solidFill>
              </a:rPr>
              <a:t>Návrh Divize č.14:</a:t>
            </a:r>
          </a:p>
          <a:p>
            <a:pPr marL="0" indent="0">
              <a:buNone/>
            </a:pPr>
            <a:r>
              <a:rPr lang="cs-CZ" sz="1200" b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12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s</a:t>
            </a:r>
            <a:r>
              <a:rPr lang="cs-CZ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tatutárním orgánem ČSTS je Prezident a Viceprezident ČSTS</a:t>
            </a:r>
            <a:r>
              <a:rPr lang="cs-CZ" sz="1200" dirty="0">
                <a:ea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cs-CZ" sz="1200" dirty="0">
                <a:ea typeface="Times New Roman" panose="02020603050405020304" pitchFamily="18" charset="0"/>
              </a:rPr>
              <a:t>	- omezení počtu členů Výkonné rady (viz dále složení </a:t>
            </a:r>
            <a:r>
              <a:rPr lang="cs-CZ" sz="1200">
                <a:ea typeface="Times New Roman" panose="02020603050405020304" pitchFamily="18" charset="0"/>
              </a:rPr>
              <a:t>Výkonné rady)</a:t>
            </a:r>
            <a:endParaRPr lang="cs-CZ" sz="1200" dirty="0"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>
                <a:ea typeface="Times New Roman" panose="02020603050405020304" pitchFamily="18" charset="0"/>
              </a:rPr>
              <a:t>		* Prezident</a:t>
            </a:r>
          </a:p>
          <a:p>
            <a:pPr marL="0" indent="0">
              <a:buNone/>
            </a:pPr>
            <a:r>
              <a:rPr lang="cs-CZ" sz="1200" dirty="0">
                <a:ea typeface="Times New Roman" panose="02020603050405020304" pitchFamily="18" charset="0"/>
              </a:rPr>
              <a:t>		* Viceprezident</a:t>
            </a:r>
          </a:p>
          <a:p>
            <a:pPr marL="0" indent="0">
              <a:buNone/>
            </a:pPr>
            <a:r>
              <a:rPr lang="cs-CZ" sz="1200" dirty="0">
                <a:ea typeface="Times New Roman" panose="02020603050405020304" pitchFamily="18" charset="0"/>
              </a:rPr>
              <a:t>		* 5 členů Výkonné rady</a:t>
            </a:r>
          </a:p>
          <a:p>
            <a:pPr marL="914400" lvl="2" indent="0">
              <a:spcBef>
                <a:spcPts val="1200"/>
              </a:spcBef>
              <a:buSzPts val="1200"/>
              <a:buNone/>
            </a:pPr>
            <a:r>
              <a:rPr lang="cs-CZ" sz="1200" dirty="0">
                <a:ea typeface="Times New Roman" panose="02020603050405020304" pitchFamily="18" charset="0"/>
              </a:rPr>
              <a:t>	</a:t>
            </a:r>
            <a:endParaRPr lang="cs-CZ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dirty="0">
                <a:solidFill>
                  <a:schemeClr val="tx1"/>
                </a:solidFill>
              </a:rPr>
              <a:t>Zdůvodnění:</a:t>
            </a:r>
          </a:p>
          <a:p>
            <a:pPr marL="0" indent="0">
              <a:buNone/>
            </a:pPr>
            <a:r>
              <a:rPr lang="cs-CZ" sz="1200" dirty="0"/>
              <a:t>	- snížení počtu statutárů, se statutárem ve formě celé Výkonné rady se rozmělňuje zodpovědnost a tato situace je hůře postižitelná – 		špatné zkušenosti z minulosti</a:t>
            </a:r>
          </a:p>
          <a:p>
            <a:pPr marL="0" indent="0">
              <a:buNone/>
            </a:pPr>
            <a:r>
              <a:rPr lang="cs-CZ" sz="1200" dirty="0"/>
              <a:t>	- v případě zachování současného stavu, že statutárem bude celá VR (jako je tomu dnes), tak bude VR zastupována pouze Prezidentem a 	  	Viceprezidentem samostatně</a:t>
            </a:r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524143840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F047C-9FC0-4C1F-BB57-7F14D56FE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722811"/>
          </a:xfrm>
        </p:spPr>
        <p:txBody>
          <a:bodyPr>
            <a:normAutofit/>
          </a:bodyPr>
          <a:lstStyle/>
          <a:p>
            <a:r>
              <a:rPr lang="cs-CZ" sz="2800" dirty="0"/>
              <a:t>Prezidium ČSTS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C3CA26-5B41-43D7-A1AA-AC29C468D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156447"/>
            <a:ext cx="10820398" cy="4774090"/>
          </a:xfrm>
        </p:spPr>
        <p:txBody>
          <a:bodyPr>
            <a:normAutofit/>
          </a:bodyPr>
          <a:lstStyle/>
          <a:p>
            <a:r>
              <a:rPr lang="cs-CZ" sz="1200" b="1" dirty="0"/>
              <a:t>Návrh Divize č.14:</a:t>
            </a:r>
          </a:p>
          <a:p>
            <a:pPr marL="0" indent="0">
              <a:buNone/>
            </a:pPr>
            <a:r>
              <a:rPr lang="cs-CZ" sz="1200" dirty="0"/>
              <a:t>	- </a:t>
            </a:r>
            <a:r>
              <a:rPr lang="cs-CZ" sz="1200" dirty="0">
                <a:solidFill>
                  <a:srgbClr val="FF0000"/>
                </a:solidFill>
              </a:rPr>
              <a:t>V případě, že se krajská divize přeměnila v Krajský pobočný spolek ČSTS, členem prezidia je předseda tohoto krajského 						pobočného spolku, který tímto nahrazuje v Presidiu ČSTS předsedu příslušné krajské divize ČSTS. </a:t>
            </a:r>
          </a:p>
          <a:p>
            <a:pPr marL="0" indent="0">
              <a:buNone/>
            </a:pPr>
            <a:r>
              <a:rPr lang="cs-CZ" sz="1200" dirty="0"/>
              <a:t>	- Výkonná rada má povinnost svolat Prezidium ČSTS minimálně 1x ročně. Jednání Prezidia ČSTS je prezenční. V případě nutnosti je možné svolat 			další mimořádná zasedání Prezidia ČSTS, a to i systémem konferenčním. Činnost prezidia ČSTS řídí prezident ČSTS, v době jeho nepřítomnosti 		viceprezident ČSTS nebo prezidentem pověřený jiný člen VR.</a:t>
            </a:r>
          </a:p>
          <a:p>
            <a:pPr marL="0" indent="0">
              <a:buNone/>
            </a:pPr>
            <a:r>
              <a:rPr lang="cs-CZ" sz="1200" dirty="0"/>
              <a:t>	- Hlasovací systém v Prezidiu je založen na procentuální váze hlasů podle ZČP+RČP v divizích. Z celkového součtu ZČP+RČP má Prezident 15 % hlasů, 		Viceprezident má 5 % hlasů, ostatní členové VR mají po 1 %. Předsedové divizí/</a:t>
            </a:r>
            <a:r>
              <a:rPr lang="cs-CZ" sz="1200" dirty="0">
                <a:solidFill>
                  <a:schemeClr val="tx1"/>
                </a:solidFill>
              </a:rPr>
              <a:t>PS</a:t>
            </a:r>
            <a:r>
              <a:rPr lang="cs-CZ" sz="1200" dirty="0"/>
              <a:t> mají zbývajících 75 % hlasů rozdělených podle 				procentuálního podílu ZČP+RČP v jednotlivých divizí. </a:t>
            </a:r>
          </a:p>
          <a:p>
            <a:pPr marL="0" indent="0">
              <a:buNone/>
            </a:pPr>
            <a:endParaRPr lang="cs-CZ" sz="1200" dirty="0"/>
          </a:p>
          <a:p>
            <a:r>
              <a:rPr lang="cs-CZ" sz="1200" b="1" dirty="0"/>
              <a:t>Zdůvodnění:</a:t>
            </a:r>
          </a:p>
          <a:p>
            <a:pPr marL="0" indent="0">
              <a:buNone/>
            </a:pPr>
            <a:r>
              <a:rPr lang="cs-CZ" sz="1200" dirty="0"/>
              <a:t>	- hlasovací systém a jeho procentuální poměr se opírá o zkušenosti některých jiných sportovních svazů</a:t>
            </a:r>
          </a:p>
          <a:p>
            <a:pPr marL="0" indent="0">
              <a:buNone/>
            </a:pPr>
            <a:r>
              <a:rPr lang="cs-CZ" sz="1200" dirty="0"/>
              <a:t>	- změněna procentuální váha hlasů, která umožňuje při spojení VR s největší divizí převzít kontrolu nad jednáním Prezidia prostou většinou hlasů</a:t>
            </a:r>
          </a:p>
          <a:p>
            <a:pPr marL="0" indent="0">
              <a:buNone/>
            </a:pPr>
            <a:r>
              <a:rPr lang="cs-CZ" sz="1200" dirty="0"/>
              <a:t>	- neumožnit kumulaci funkcí na úrovní Prezident, viceprezident a člen VR se zástupci divize na hlasování Prezidia</a:t>
            </a:r>
          </a:p>
          <a:p>
            <a:pPr marL="0" indent="0">
              <a:buNone/>
            </a:pPr>
            <a:r>
              <a:rPr lang="cs-CZ" sz="1200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9830596"/>
      </p:ext>
    </p:extLst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E6BD00-CC13-4B16-B0EC-07A4E5B60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Výkonná rada ČSTS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FC4D9433-2F3F-44F3-BA08-9FF1AE263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19200"/>
            <a:ext cx="10356668" cy="5268686"/>
          </a:xfrm>
        </p:spPr>
        <p:txBody>
          <a:bodyPr>
            <a:normAutofit/>
          </a:bodyPr>
          <a:lstStyle/>
          <a:p>
            <a:r>
              <a:rPr lang="cs-CZ" sz="1200" b="1" dirty="0"/>
              <a:t>Návrh Divize č.14</a:t>
            </a:r>
            <a:endParaRPr lang="cs-CZ" sz="1200" dirty="0"/>
          </a:p>
          <a:p>
            <a:pPr marL="0" indent="0">
              <a:buNone/>
            </a:pPr>
            <a:r>
              <a:rPr lang="cs-CZ" sz="1200" dirty="0"/>
              <a:t>Výkonná rada se skládá z prezidenta, viceprezidenta a dalších pěti členů výkonné rady zvolených na Výroční konferenci ČSTS. </a:t>
            </a:r>
          </a:p>
          <a:p>
            <a:pPr marL="0" indent="0">
              <a:buNone/>
            </a:pPr>
            <a:r>
              <a:rPr lang="cs-CZ" sz="1200" dirty="0"/>
              <a:t>V průběhu jednoho volebního období má Prezident ČSTS právo navrhnout odvolání 1/3 členů výkonné rady ČSTS.  Návrh na odvolání člena VR schvaluje Prezidium ČSTS.        </a:t>
            </a:r>
            <a:endParaRPr lang="cs-CZ" sz="12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200" dirty="0"/>
              <a:t>V případě návrhu na odvolání, odstoupení nebo úmrtí některého z členů Výkonné rady ČSTS navrhuje Prezident ČSTS na nejbližším prezidiu ČSTS nového člena výkonné rady ČSTS ke schválení Prezidiem ČSTS. </a:t>
            </a:r>
          </a:p>
          <a:p>
            <a:pPr marL="0" indent="0">
              <a:buNone/>
            </a:pPr>
            <a:r>
              <a:rPr lang="cs-CZ" sz="1200" dirty="0"/>
              <a:t>Prezident ČSTS a Viceprezident pověřují jednotlivé členy Výkonné rady ČSTS řízením jednotlivých oblastí činnosti. </a:t>
            </a:r>
          </a:p>
          <a:p>
            <a:pPr marL="0" indent="0">
              <a:buNone/>
            </a:pPr>
            <a:r>
              <a:rPr lang="cs-CZ" sz="1200" dirty="0"/>
              <a:t>Pověřený člen Výkonné rady ČSTS navrhuje Výkonné radě ČSTS členy jednotlivých komisí ke schválení VR</a:t>
            </a:r>
          </a:p>
          <a:p>
            <a:pPr marL="0" indent="0">
              <a:buNone/>
            </a:pPr>
            <a:r>
              <a:rPr lang="cs-CZ" sz="1200" dirty="0"/>
              <a:t>Člen VR nemůže současně vykonávat funkci předsedy divize/krajského pobočného spolku.  </a:t>
            </a:r>
          </a:p>
          <a:p>
            <a:pPr marL="0" indent="0">
              <a:buNone/>
            </a:pPr>
            <a:endParaRPr lang="cs-CZ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dirty="0">
                <a:solidFill>
                  <a:schemeClr val="tx1"/>
                </a:solidFill>
              </a:rPr>
              <a:t>Zdůvodnění:</a:t>
            </a:r>
          </a:p>
          <a:p>
            <a:pPr marL="0" indent="0">
              <a:buNone/>
            </a:pPr>
            <a:r>
              <a:rPr lang="cs-CZ" sz="1200" dirty="0"/>
              <a:t>	- po znovuzavedení Prezidia ČSTS, jako dalšího orgánu svazu, není třeba pro vlastní řízení svazu tak velká (9-ti členná) VR</a:t>
            </a:r>
          </a:p>
          <a:p>
            <a:pPr marL="0" indent="0">
              <a:buNone/>
            </a:pPr>
            <a:r>
              <a:rPr lang="cs-CZ" sz="1200" dirty="0"/>
              <a:t>	- Snížení počtu členů VR z 9 na 7 členů zjednoduší jednání VR a řízení svazu</a:t>
            </a:r>
          </a:p>
          <a:p>
            <a:pPr marL="0" indent="0">
              <a:buNone/>
            </a:pPr>
            <a:r>
              <a:rPr lang="cs-CZ" sz="1200" dirty="0"/>
              <a:t>	- snížení počtu členů VR má i určité ekonomické výhody (odměny, pojištění aj.)</a:t>
            </a:r>
          </a:p>
          <a:p>
            <a:pPr marL="0" indent="0">
              <a:buNone/>
            </a:pPr>
            <a:r>
              <a:rPr lang="cs-CZ" sz="1200" dirty="0"/>
              <a:t>	- zamezení možnosti kumulace funkcí</a:t>
            </a:r>
          </a:p>
          <a:p>
            <a:pPr marL="0" indent="0">
              <a:buNone/>
            </a:pPr>
            <a:r>
              <a:rPr lang="cs-CZ" sz="1200" dirty="0"/>
              <a:t>	- v případě nefunkčnosti některého z členů VR by měl mít Prezident možnost navrhnout jeho odvolání, které ale musí schválit Prezidium.  </a:t>
            </a:r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8057895"/>
      </p:ext>
    </p:extLst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E5C4D6-0C17-4B81-9CB5-DAD673B1A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Volba prezidenta a viceprezidenta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393552-9174-45C7-B257-ED61931B2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28503"/>
            <a:ext cx="10131425" cy="4162697"/>
          </a:xfrm>
        </p:spPr>
        <p:txBody>
          <a:bodyPr>
            <a:normAutofit/>
          </a:bodyPr>
          <a:lstStyle/>
          <a:p>
            <a:r>
              <a:rPr lang="cs-CZ" sz="1200" b="1" dirty="0"/>
              <a:t>Návrh Divize č.14</a:t>
            </a:r>
          </a:p>
          <a:p>
            <a:pPr marL="0" indent="0">
              <a:buNone/>
            </a:pPr>
            <a:r>
              <a:rPr lang="cs-CZ" sz="1200" dirty="0"/>
              <a:t>	- Při kandidatuře jediné dvojice kandidátů (s určením kandidáta na funkci prezidenta i vicepresidenta) je třeba získat nadpoloviční většinu 		hlasů.</a:t>
            </a:r>
          </a:p>
          <a:p>
            <a:pPr marL="0" indent="0">
              <a:buNone/>
            </a:pPr>
            <a:r>
              <a:rPr lang="cs-CZ" sz="1200" dirty="0"/>
              <a:t>	- Při kandidatuře více kandidátských dvojic je do funkce zvolena ta dvojice, kdo získá nadpoloviční většinu hlasů. V případě, že žádná z 		kandidujících dvojic nezíská nadpoloviční většinu hlasů, opakuje se volba mezi dvěma dvojicemi kandidátů s největším počtem 		hlasů a do funkce je zvolena dvojice kandidátů s více hlasy. Pokud v tomto případě dojde k rovnosti počtu hlasů, volba se opakuje, 		dokud se nerozhodne.</a:t>
            </a:r>
          </a:p>
          <a:p>
            <a:pPr marL="0" indent="0">
              <a:buNone/>
            </a:pPr>
            <a:r>
              <a:rPr lang="cs-CZ" sz="1200" dirty="0"/>
              <a:t>	- Pokud Prezident ČSTS a Viceprezident nejsou schváleni podle bodu 1 tohoto paragrafu, ostatní členové Výkonné rady ČSTS se nevolí a 		Výkonná rada ČSTS z předchozího volebního období svolá do 3 měsíců mimořádnou Výroční konferenci ČSTS s novou volbou 			Prezidenta a Viceprezidenta ČSTS a ostatních členů Výkonné rady ČSTS. Funkční období Výkonné rady ČSTS z předchozího volebního 		období se o tuto lhůtu prodlužuje. Její pravomoci mohou být v tomto prodlužovacím období omezeny rozhodnutím Výroční 			konference ČSTS.</a:t>
            </a:r>
          </a:p>
          <a:p>
            <a:pPr marL="0" indent="0">
              <a:buNone/>
            </a:pPr>
            <a:r>
              <a:rPr lang="cs-CZ" sz="1200" dirty="0"/>
              <a:t>	- Návrat programových prohlášení kandidátů do legislativy</a:t>
            </a:r>
          </a:p>
          <a:p>
            <a:r>
              <a:rPr lang="cs-CZ" sz="1200" b="1" dirty="0">
                <a:solidFill>
                  <a:schemeClr val="tx1"/>
                </a:solidFill>
              </a:rPr>
              <a:t>Zdůvodnění:</a:t>
            </a:r>
          </a:p>
          <a:p>
            <a:pPr marL="0" indent="0">
              <a:buNone/>
            </a:pPr>
            <a:r>
              <a:rPr lang="cs-CZ" sz="1300" dirty="0"/>
              <a:t>	- </a:t>
            </a:r>
            <a:r>
              <a:rPr lang="cs-CZ" sz="1200" dirty="0"/>
              <a:t>Dlouholeté zkušenosti z Volebního řádu z minulosti</a:t>
            </a:r>
          </a:p>
          <a:p>
            <a:pPr marL="0" indent="0">
              <a:buNone/>
            </a:pPr>
            <a:r>
              <a:rPr lang="cs-CZ" sz="1200" dirty="0"/>
              <a:t>	- Prezident a viceprezident, jako budoucí statutáři, by měli být voleni v jedné volbě současně</a:t>
            </a:r>
          </a:p>
          <a:p>
            <a:pPr marL="0" indent="0">
              <a:buNone/>
            </a:pPr>
            <a:endParaRPr lang="cs-CZ" sz="1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7141983"/>
      </p:ext>
    </p:extLst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776BC9-D10B-493B-8F24-892DCE3E8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Volba ostatních členů výkonné rady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B61987-208E-4BF8-9DB8-86A33A43A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3609"/>
            <a:ext cx="8596668" cy="4697754"/>
          </a:xfrm>
        </p:spPr>
        <p:txBody>
          <a:bodyPr>
            <a:normAutofit/>
          </a:bodyPr>
          <a:lstStyle/>
          <a:p>
            <a:r>
              <a:rPr lang="cs-CZ" sz="1200" b="1" dirty="0"/>
              <a:t>Návrh Divize č.14</a:t>
            </a:r>
          </a:p>
          <a:p>
            <a:pPr marL="0" indent="0">
              <a:buNone/>
            </a:pPr>
            <a:r>
              <a:rPr lang="cs-CZ" sz="1200" dirty="0"/>
              <a:t>	- Ostatních pět členů Výkonné rady se volí vcelku dle kandidátky zvoleného prezidenta a viceprezidenta ČSTS, 			která byla zveřejněna dle §1, bod 3. Ke schválení je třeba získat nadpoloviční většinu hlasů.</a:t>
            </a:r>
          </a:p>
          <a:p>
            <a:pPr marL="0" indent="0">
              <a:buNone/>
            </a:pPr>
            <a:r>
              <a:rPr lang="cs-CZ" sz="1200" dirty="0"/>
              <a:t>	- V případě, že ostatní členové Výkonné rady ČSTS navržení zvoleným prezidentem a viceprezidentem ČSTS 			nejsou schváleni, prezident a viceprezident můžou ve lhůtě 30 minut upravit kandidátku ostatních členů 			Výkonné rady ČSTS a v takovém případě se koná druhé kolo volby dle bodu 1 tohoto paragrafu. </a:t>
            </a:r>
          </a:p>
          <a:p>
            <a:pPr marL="0" indent="0">
              <a:buNone/>
            </a:pPr>
            <a:r>
              <a:rPr lang="cs-CZ" sz="1200" dirty="0"/>
              <a:t>	- Pokud ostatní členové VR ČSTS nejsou schváleni podle bodu 1 tohoto paragrafu nebo pokud zvolený 				prezident a viceprezident nevyužijí právo druhé volby dle bodu 2 tohoto paragrafu, příp., nebude-li 				schválena kandidátka ostatních členů VR ČSTS navržená do druhého kola, funkce zvoleného Prezidenta a 			Viceprezidenta ČSTS automaticky skončí a Výkonná rada ČSTS z předchozího volebního období svolá do 3 			měsíců mimořádné Valné shromáždění ČSTS s novou volbou Prezidenta ČSTS, Viceprezidenta ČSTS a ostatních 		členů Výkonné rady ČSTS. Funkční období Výkonné rady ČSTS z předchozího volebního období se o tuto lhůtu 		prodlužuje. Její pravomoci mohou být v tomto prodlužovacím období omezeny rozhodnutím Valného 			shromáždění ČSTS.</a:t>
            </a:r>
          </a:p>
          <a:p>
            <a:r>
              <a:rPr lang="cs-CZ" sz="1200" b="1" dirty="0">
                <a:solidFill>
                  <a:schemeClr val="tx1"/>
                </a:solidFill>
              </a:rPr>
              <a:t>Zdůvodnění:</a:t>
            </a:r>
          </a:p>
          <a:p>
            <a:pPr marL="0" indent="0">
              <a:buNone/>
            </a:pPr>
            <a:r>
              <a:rPr lang="cs-CZ" sz="1200" dirty="0"/>
              <a:t>	- Dlouholeté zkušenosti z Volebního řádu z minulosti</a:t>
            </a:r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r>
              <a:rPr lang="cs-CZ" sz="1200" dirty="0"/>
              <a:t>	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269874"/>
      </p:ext>
    </p:extLst>
  </p:cSld>
  <p:clrMapOvr>
    <a:masterClrMapping/>
  </p:clrMapOvr>
  <p:transition spd="slow">
    <p:pull/>
  </p:transition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386</TotalTime>
  <Words>1082</Words>
  <Application>Microsoft Office PowerPoint</Application>
  <PresentationFormat>Širokoúhlá obrazovka</PresentationFormat>
  <Paragraphs>57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Fazeta</vt:lpstr>
      <vt:lpstr>Protinávrh úprav dokumentů ČSTS   </vt:lpstr>
      <vt:lpstr>Úpravy stanov</vt:lpstr>
      <vt:lpstr>Prezidium ČSTS</vt:lpstr>
      <vt:lpstr>Výkonná rada ČSTS</vt:lpstr>
      <vt:lpstr>Volba prezidenta a viceprezidenta</vt:lpstr>
      <vt:lpstr>Volba ostatních členů výkonné rady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úprav dokumentů ČSTS</dc:title>
  <dc:creator>Filgas, Rostislav</dc:creator>
  <cp:lastModifiedBy>radek.felcman@tkfortuna.cz</cp:lastModifiedBy>
  <cp:revision>58</cp:revision>
  <cp:lastPrinted>2023-04-12T10:32:00Z</cp:lastPrinted>
  <dcterms:created xsi:type="dcterms:W3CDTF">2023-01-08T13:17:34Z</dcterms:created>
  <dcterms:modified xsi:type="dcterms:W3CDTF">2023-04-14T08:28:44Z</dcterms:modified>
</cp:coreProperties>
</file>